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60" r:id="rId3"/>
    <p:sldId id="262" r:id="rId4"/>
    <p:sldId id="263" r:id="rId5"/>
    <p:sldId id="264" r:id="rId6"/>
    <p:sldId id="265" r:id="rId7"/>
    <p:sldId id="267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33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D41C3-A7F8-4A5B-985E-27A92612C610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6C7BED-2F74-4893-BA6A-7C7E96D6BD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26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AA6FD2C0-E2D1-45C6-83BD-FBF247815C97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A9E78782-2470-4AF1-A686-6C40B05ABF6C}" type="slidenum">
              <a:rPr lang="en-US" altLang="en-US" sz="1200"/>
              <a:pPr/>
              <a:t>3</a:t>
            </a:fld>
            <a:endParaRPr lang="en-US" altLang="en-US" sz="120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DA0A335A-449F-4A1A-A354-41177040D525}" type="slidenum">
              <a:rPr lang="en-US" altLang="en-US" sz="1200"/>
              <a:pPr/>
              <a:t>4</a:t>
            </a:fld>
            <a:endParaRPr lang="en-US" altLang="en-US" sz="120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DF685B84-6D30-4F14-87DB-3C3F5331CE87}" type="slidenum">
              <a:rPr lang="en-US" altLang="en-US" sz="1200"/>
              <a:pPr/>
              <a:t>5</a:t>
            </a:fld>
            <a:endParaRPr lang="en-US" altLang="en-US" sz="120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7DBDAA20-E8AC-41D0-8F94-40E3D45D7B94}" type="slidenum">
              <a:rPr lang="en-US" altLang="en-US" sz="1200"/>
              <a:pPr/>
              <a:t>6</a:t>
            </a:fld>
            <a:endParaRPr lang="en-US" altLang="en-US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D9E5FC78-CCD6-487D-B5DD-BA13BFCFD52D}" type="slidenum">
              <a:rPr lang="en-US" altLang="en-US" sz="1200"/>
              <a:pPr/>
              <a:t>7</a:t>
            </a:fld>
            <a:endParaRPr lang="en-US" altLang="en-US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E00A92E-6D06-4FBC-8AFE-D0879C9D3B2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85D820-2DC4-4F9C-ADA2-5C76D17B6F3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Me llamo ________________ Clase 802</a:t>
            </a:r>
            <a:br>
              <a:rPr lang="en-US" sz="2800" dirty="0" smtClean="0"/>
            </a:br>
            <a:r>
              <a:rPr lang="en-US" sz="2800" dirty="0" smtClean="0"/>
              <a:t>La fecha es el 18 de </a:t>
            </a:r>
            <a:r>
              <a:rPr lang="en-US" sz="2800" dirty="0" err="1" smtClean="0"/>
              <a:t>septiembre</a:t>
            </a:r>
            <a:r>
              <a:rPr lang="en-US" sz="2800" dirty="0" smtClean="0"/>
              <a:t> del 2017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222248"/>
            <a:ext cx="8610600" cy="5483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800" b="1" dirty="0" err="1" smtClean="0">
                <a:solidFill>
                  <a:srgbClr val="FF0000"/>
                </a:solidFill>
              </a:rPr>
              <a:t>Proposito</a:t>
            </a:r>
            <a:r>
              <a:rPr lang="es-ES_tradnl" sz="2800" b="1" dirty="0" smtClean="0">
                <a:solidFill>
                  <a:srgbClr val="FF0000"/>
                </a:solidFill>
              </a:rPr>
              <a:t> # 5: </a:t>
            </a:r>
            <a:r>
              <a:rPr lang="es-ES_tradnl" sz="2800" dirty="0" smtClean="0"/>
              <a:t>¿Cómo continuamos el repaso del año pasado?</a:t>
            </a:r>
          </a:p>
          <a:p>
            <a:pPr marL="0" indent="0">
              <a:buNone/>
            </a:pPr>
            <a:r>
              <a:rPr lang="es-ES_tradnl" sz="2800" i="1" dirty="0" smtClean="0">
                <a:solidFill>
                  <a:srgbClr val="00B050"/>
                </a:solidFill>
              </a:rPr>
              <a:t>L.O.: to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recall</a:t>
            </a:r>
            <a:r>
              <a:rPr lang="es-ES_tradnl" sz="2800" i="1" dirty="0">
                <a:solidFill>
                  <a:srgbClr val="00B050"/>
                </a:solidFill>
              </a:rPr>
              <a:t>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sz="2800" i="1" dirty="0" smtClean="0">
                <a:solidFill>
                  <a:srgbClr val="00B050"/>
                </a:solidFill>
              </a:rPr>
              <a:t>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topics</a:t>
            </a:r>
            <a:r>
              <a:rPr lang="es-ES_tradnl" sz="2800" i="1" dirty="0" smtClean="0">
                <a:solidFill>
                  <a:srgbClr val="00B050"/>
                </a:solidFill>
              </a:rPr>
              <a:t>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covered</a:t>
            </a:r>
            <a:r>
              <a:rPr lang="es-ES_tradnl" sz="2800" i="1" dirty="0" smtClean="0">
                <a:solidFill>
                  <a:srgbClr val="00B050"/>
                </a:solidFill>
              </a:rPr>
              <a:t>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last</a:t>
            </a:r>
            <a:r>
              <a:rPr lang="es-ES_tradnl" sz="2800" i="1" dirty="0" smtClean="0">
                <a:solidFill>
                  <a:srgbClr val="00B050"/>
                </a:solidFill>
              </a:rPr>
              <a:t>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year</a:t>
            </a:r>
            <a:endParaRPr lang="es-ES_tradnl" sz="2800" i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s-ES_tradnl" sz="2800" b="1" dirty="0" smtClean="0">
                <a:solidFill>
                  <a:srgbClr val="FF0000"/>
                </a:solidFill>
              </a:rPr>
              <a:t>Actividad Inicial: </a:t>
            </a:r>
            <a:r>
              <a:rPr lang="es-ES_tradnl" sz="2800" dirty="0" smtClean="0"/>
              <a:t>Copia y responde en oraciones completas.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800" dirty="0" smtClean="0"/>
              <a:t>¿De qué nacionalidad eres tú?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800" dirty="0" smtClean="0"/>
              <a:t>¿De dónde eres? 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800" dirty="0" smtClean="0"/>
              <a:t>¿Dónde eres alumno(a)?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800" dirty="0" smtClean="0"/>
              <a:t>¿Cómo son tus cursos?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800" dirty="0" smtClean="0"/>
              <a:t>¿Cómo son los alumnos de tu escuela?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800" dirty="0" smtClean="0"/>
              <a:t>¿Cómo es tu profesor(a) favorito(a)?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377341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282700" y="-76200"/>
            <a:ext cx="6870700" cy="1066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5000" b="1" dirty="0" err="1" smtClean="0">
                <a:solidFill>
                  <a:srgbClr val="FF0000"/>
                </a:solidFill>
              </a:rPr>
              <a:t>Adjetivos</a:t>
            </a:r>
            <a:r>
              <a:rPr lang="en-US" altLang="en-US" sz="50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5000" b="1" dirty="0" err="1" smtClean="0">
                <a:solidFill>
                  <a:srgbClr val="FF0000"/>
                </a:solidFill>
              </a:rPr>
              <a:t>posesivos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077200" cy="57150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en-US" sz="2800" dirty="0" smtClean="0"/>
              <a:t>Possessive adjectives show possession or ownership.</a:t>
            </a:r>
          </a:p>
          <a:p>
            <a:pPr eaLnBrk="1" hangingPunct="1"/>
            <a:r>
              <a:rPr lang="en-US" altLang="en-US" sz="2800" dirty="0" smtClean="0"/>
              <a:t>Possessive adjectives are adjectives so they must agree with the noun in number </a:t>
            </a:r>
            <a:r>
              <a:rPr lang="en-US" altLang="en-US" sz="2800" i="1" dirty="0" smtClean="0"/>
              <a:t>(</a:t>
            </a:r>
            <a:r>
              <a:rPr lang="en-US" altLang="en-US" sz="2800" i="1" dirty="0" err="1" smtClean="0"/>
              <a:t>s,p</a:t>
            </a:r>
            <a:r>
              <a:rPr lang="en-US" altLang="en-US" sz="2800" i="1" dirty="0" smtClean="0"/>
              <a:t>)</a:t>
            </a:r>
            <a:r>
              <a:rPr lang="en-US" altLang="en-US" sz="2800" dirty="0" smtClean="0"/>
              <a:t>!</a:t>
            </a:r>
          </a:p>
          <a:p>
            <a:pPr eaLnBrk="1" hangingPunct="1"/>
            <a:r>
              <a:rPr lang="en-US" altLang="en-US" sz="2800" dirty="0" smtClean="0"/>
              <a:t>Possessive adjectives come </a:t>
            </a:r>
            <a:r>
              <a:rPr lang="en-US" altLang="en-US" sz="2800" u="sng" dirty="0" smtClean="0"/>
              <a:t>before</a:t>
            </a:r>
            <a:r>
              <a:rPr lang="en-US" altLang="en-US" sz="2800" dirty="0" smtClean="0"/>
              <a:t> the noun.</a:t>
            </a:r>
          </a:p>
          <a:p>
            <a:pPr eaLnBrk="1" hangingPunct="1"/>
            <a:endParaRPr lang="en-US" altLang="en-US" dirty="0"/>
          </a:p>
          <a:p>
            <a:pPr>
              <a:buNone/>
            </a:pPr>
            <a:endParaRPr lang="en-US" altLang="en-US" b="1" dirty="0" smtClean="0"/>
          </a:p>
          <a:p>
            <a:pPr>
              <a:buNone/>
            </a:pPr>
            <a:r>
              <a:rPr lang="en-US" altLang="en-US" b="1" dirty="0" smtClean="0"/>
              <a:t>     </a:t>
            </a:r>
            <a:r>
              <a:rPr lang="en-US" altLang="en-US" b="1" dirty="0" err="1" smtClean="0"/>
              <a:t>Mi</a:t>
            </a:r>
            <a:r>
              <a:rPr lang="en-US" altLang="en-US" b="1" dirty="0" smtClean="0"/>
              <a:t>/</a:t>
            </a:r>
            <a:r>
              <a:rPr lang="en-US" altLang="en-US" b="1" dirty="0" err="1" smtClean="0"/>
              <a:t>Mis</a:t>
            </a:r>
            <a:r>
              <a:rPr lang="en-US" altLang="en-US" b="1" dirty="0" smtClean="0"/>
              <a:t> </a:t>
            </a:r>
            <a:r>
              <a:rPr lang="en-US" altLang="en-US" b="1" dirty="0"/>
              <a:t>= my</a:t>
            </a:r>
          </a:p>
          <a:p>
            <a:pPr>
              <a:buNone/>
            </a:pPr>
            <a:endParaRPr lang="en-US" altLang="en-US" b="1" dirty="0"/>
          </a:p>
          <a:p>
            <a:pPr>
              <a:buNone/>
            </a:pPr>
            <a:r>
              <a:rPr lang="en-US" altLang="en-US" b="1" dirty="0" smtClean="0"/>
              <a:t>    </a:t>
            </a:r>
            <a:r>
              <a:rPr lang="en-US" altLang="en-US" b="1" dirty="0" err="1" smtClean="0"/>
              <a:t>Tu</a:t>
            </a:r>
            <a:r>
              <a:rPr lang="en-US" altLang="en-US" b="1" dirty="0" smtClean="0"/>
              <a:t>/Tus </a:t>
            </a:r>
            <a:r>
              <a:rPr lang="en-US" altLang="en-US" b="1" dirty="0"/>
              <a:t>= your</a:t>
            </a:r>
          </a:p>
          <a:p>
            <a:pPr>
              <a:buNone/>
            </a:pPr>
            <a:endParaRPr lang="en-US" altLang="en-US" b="1" dirty="0"/>
          </a:p>
          <a:p>
            <a:pPr>
              <a:buNone/>
            </a:pPr>
            <a:r>
              <a:rPr lang="en-US" altLang="en-US" b="1" dirty="0" smtClean="0"/>
              <a:t>   Su/</a:t>
            </a:r>
            <a:r>
              <a:rPr lang="en-US" altLang="en-US" b="1" dirty="0" err="1" smtClean="0"/>
              <a:t>Sus</a:t>
            </a:r>
            <a:r>
              <a:rPr lang="en-US" altLang="en-US" b="1" dirty="0" smtClean="0"/>
              <a:t> </a:t>
            </a:r>
            <a:r>
              <a:rPr lang="en-US" altLang="en-US" b="1" dirty="0"/>
              <a:t>= his/her/your </a:t>
            </a:r>
            <a:endParaRPr lang="en-US" altLang="en-US" b="1" dirty="0" smtClean="0"/>
          </a:p>
          <a:p>
            <a:pPr>
              <a:buNone/>
            </a:pPr>
            <a:r>
              <a:rPr lang="en-US" altLang="en-US" b="1" i="1" dirty="0"/>
              <a:t> </a:t>
            </a:r>
            <a:r>
              <a:rPr lang="en-US" altLang="en-US" b="1" i="1" dirty="0" smtClean="0"/>
              <a:t>                </a:t>
            </a:r>
            <a:r>
              <a:rPr lang="en-US" altLang="en-US" i="1" dirty="0" smtClean="0"/>
              <a:t>(</a:t>
            </a:r>
            <a:r>
              <a:rPr lang="en-US" altLang="en-US" i="1" dirty="0"/>
              <a:t>formal)</a:t>
            </a:r>
          </a:p>
          <a:p>
            <a:pPr eaLnBrk="1" hangingPunct="1"/>
            <a:endParaRPr lang="en-US" altLang="en-US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62000" y="2819400"/>
            <a:ext cx="6870700" cy="10668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b="1" dirty="0" smtClean="0">
                <a:solidFill>
                  <a:srgbClr val="0070C0"/>
                </a:solidFill>
              </a:rPr>
              <a:t>Las </a:t>
            </a:r>
            <a:r>
              <a:rPr lang="en-US" altLang="en-US" sz="3600" b="1" dirty="0" err="1" smtClean="0">
                <a:solidFill>
                  <a:srgbClr val="0070C0"/>
                </a:solidFill>
              </a:rPr>
              <a:t>formas</a:t>
            </a:r>
            <a:endParaRPr lang="en-US" altLang="en-US" sz="1800" dirty="0" smtClean="0">
              <a:solidFill>
                <a:srgbClr val="0070C0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648200" y="4114800"/>
            <a:ext cx="4876800" cy="26670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b="1" dirty="0" err="1">
                <a:latin typeface="+mn-lt"/>
              </a:rPr>
              <a:t>Nuestro</a:t>
            </a:r>
            <a:r>
              <a:rPr lang="en-US" altLang="en-US" b="1" dirty="0">
                <a:latin typeface="+mn-lt"/>
              </a:rPr>
              <a:t>(a)(s) = Our</a:t>
            </a:r>
          </a:p>
          <a:p>
            <a:pPr eaLnBrk="1" hangingPunct="1">
              <a:spcBef>
                <a:spcPct val="20000"/>
              </a:spcBef>
            </a:pPr>
            <a:endParaRPr lang="en-US" altLang="en-US" sz="3600" b="1" dirty="0">
              <a:latin typeface="+mn-lt"/>
            </a:endParaRPr>
          </a:p>
          <a:p>
            <a:pPr eaLnBrk="1" hangingPunct="1">
              <a:spcBef>
                <a:spcPct val="20000"/>
              </a:spcBef>
            </a:pPr>
            <a:endParaRPr lang="en-US" altLang="en-US" b="1" dirty="0" smtClean="0">
              <a:latin typeface="+mn-lt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en-US" b="1" dirty="0" smtClean="0">
                <a:latin typeface="+mn-lt"/>
              </a:rPr>
              <a:t>Su/</a:t>
            </a:r>
            <a:r>
              <a:rPr lang="en-US" altLang="en-US" b="1" dirty="0" err="1" smtClean="0">
                <a:latin typeface="+mn-lt"/>
              </a:rPr>
              <a:t>Sus</a:t>
            </a:r>
            <a:r>
              <a:rPr lang="en-US" altLang="en-US" b="1" dirty="0" smtClean="0">
                <a:latin typeface="+mn-lt"/>
              </a:rPr>
              <a:t> </a:t>
            </a:r>
            <a:r>
              <a:rPr lang="en-US" altLang="en-US" b="1" dirty="0">
                <a:latin typeface="+mn-lt"/>
              </a:rPr>
              <a:t>= their/your</a:t>
            </a:r>
            <a:endParaRPr lang="en-US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5002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25500" y="0"/>
            <a:ext cx="6870700" cy="1066800"/>
          </a:xfrm>
        </p:spPr>
        <p:txBody>
          <a:bodyPr/>
          <a:lstStyle/>
          <a:p>
            <a:pPr algn="ctr" eaLnBrk="1" hangingPunct="1"/>
            <a:r>
              <a:rPr lang="en-US" altLang="en-US" sz="5000" b="1" dirty="0" smtClean="0">
                <a:solidFill>
                  <a:srgbClr val="0070C0"/>
                </a:solidFill>
              </a:rPr>
              <a:t>Las </a:t>
            </a:r>
            <a:r>
              <a:rPr lang="en-US" altLang="en-US" sz="5000" b="1" dirty="0" err="1" smtClean="0">
                <a:solidFill>
                  <a:srgbClr val="0070C0"/>
                </a:solidFill>
              </a:rPr>
              <a:t>formas</a:t>
            </a:r>
            <a:endParaRPr lang="en-US" altLang="en-US" dirty="0" smtClean="0">
              <a:solidFill>
                <a:srgbClr val="0070C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153400" cy="48006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4000" b="1" dirty="0" err="1" smtClean="0"/>
              <a:t>Mi</a:t>
            </a:r>
            <a:r>
              <a:rPr lang="en-US" altLang="en-US" sz="4000" b="1" dirty="0" smtClean="0"/>
              <a:t> = my (singular)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4000" b="1" dirty="0" err="1" smtClean="0"/>
              <a:t>Mis</a:t>
            </a:r>
            <a:r>
              <a:rPr lang="en-US" altLang="en-US" sz="4000" b="1" dirty="0" smtClean="0"/>
              <a:t> = my (plural)</a:t>
            </a:r>
            <a:endParaRPr lang="en-US" altLang="en-US" sz="4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4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600" i="1" dirty="0" smtClean="0"/>
              <a:t>Singular:   </a:t>
            </a:r>
            <a:r>
              <a:rPr lang="en-US" altLang="en-US" sz="4000" dirty="0" err="1" smtClean="0"/>
              <a:t>Mi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libro</a:t>
            </a:r>
            <a:r>
              <a:rPr lang="en-US" altLang="en-US" sz="4000" dirty="0" smtClean="0"/>
              <a:t>. </a:t>
            </a:r>
            <a:r>
              <a:rPr lang="en-US" altLang="en-US" sz="4000" dirty="0" err="1" smtClean="0"/>
              <a:t>Mi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tarea</a:t>
            </a:r>
            <a:r>
              <a:rPr lang="en-US" altLang="en-US" sz="4000" dirty="0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600" i="1" dirty="0" smtClean="0"/>
              <a:t>Plural:       </a:t>
            </a:r>
            <a:r>
              <a:rPr lang="en-US" altLang="en-US" sz="4000" dirty="0" err="1" smtClean="0"/>
              <a:t>Mi</a:t>
            </a:r>
            <a:r>
              <a:rPr lang="en-US" altLang="en-US" sz="4000" dirty="0" err="1" smtClean="0">
                <a:solidFill>
                  <a:srgbClr val="00B050"/>
                </a:solidFill>
              </a:rPr>
              <a:t>s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libro</a:t>
            </a:r>
            <a:r>
              <a:rPr lang="en-US" altLang="en-US" sz="4000" dirty="0" err="1" smtClean="0">
                <a:solidFill>
                  <a:srgbClr val="00B050"/>
                </a:solidFill>
              </a:rPr>
              <a:t>s</a:t>
            </a:r>
            <a:r>
              <a:rPr lang="en-US" altLang="en-US" sz="4000" dirty="0" smtClean="0"/>
              <a:t>. </a:t>
            </a:r>
            <a:r>
              <a:rPr lang="en-US" altLang="en-US" sz="4000" dirty="0" err="1" smtClean="0"/>
              <a:t>Mi</a:t>
            </a:r>
            <a:r>
              <a:rPr lang="en-US" altLang="en-US" sz="4000" dirty="0" err="1" smtClean="0">
                <a:solidFill>
                  <a:srgbClr val="00B050"/>
                </a:solidFill>
              </a:rPr>
              <a:t>s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tarea</a:t>
            </a:r>
            <a:r>
              <a:rPr lang="en-US" altLang="en-US" sz="4000" dirty="0" err="1" smtClean="0">
                <a:solidFill>
                  <a:srgbClr val="00B050"/>
                </a:solidFill>
              </a:rPr>
              <a:t>s</a:t>
            </a:r>
            <a:r>
              <a:rPr lang="en-US" altLang="en-US" sz="4000" dirty="0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4000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3600" dirty="0" smtClean="0">
                <a:solidFill>
                  <a:srgbClr val="FF0000"/>
                </a:solidFill>
              </a:rPr>
              <a:t>Only number, not gender matters!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21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6870700" cy="1066800"/>
          </a:xfrm>
        </p:spPr>
        <p:txBody>
          <a:bodyPr/>
          <a:lstStyle/>
          <a:p>
            <a:pPr algn="ctr" eaLnBrk="1" hangingPunct="1"/>
            <a:r>
              <a:rPr lang="en-US" altLang="en-US" sz="5000" b="1" dirty="0" smtClean="0">
                <a:solidFill>
                  <a:srgbClr val="0070C0"/>
                </a:solidFill>
              </a:rPr>
              <a:t>Las </a:t>
            </a:r>
            <a:r>
              <a:rPr lang="en-US" altLang="en-US" sz="5000" b="1" dirty="0" err="1" smtClean="0">
                <a:solidFill>
                  <a:srgbClr val="0070C0"/>
                </a:solidFill>
              </a:rPr>
              <a:t>formas</a:t>
            </a:r>
            <a:endParaRPr lang="en-US" altLang="en-US" dirty="0" smtClean="0">
              <a:solidFill>
                <a:srgbClr val="0070C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610600" cy="5257800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en-US" altLang="en-US" sz="4000" b="1" dirty="0" err="1" smtClean="0"/>
              <a:t>Tu</a:t>
            </a:r>
            <a:r>
              <a:rPr lang="en-US" altLang="en-US" sz="4000" b="1" dirty="0" smtClean="0"/>
              <a:t> = your (singular)</a:t>
            </a:r>
          </a:p>
          <a:p>
            <a:pPr algn="ctr" eaLnBrk="1" hangingPunct="1">
              <a:buFontTx/>
              <a:buNone/>
            </a:pPr>
            <a:r>
              <a:rPr lang="en-US" altLang="en-US" sz="4000" b="1" dirty="0" smtClean="0"/>
              <a:t>Tus = your (plural)</a:t>
            </a:r>
            <a:endParaRPr lang="en-US" altLang="en-US" sz="4000" dirty="0" smtClean="0"/>
          </a:p>
          <a:p>
            <a:pPr eaLnBrk="1" hangingPunct="1">
              <a:buFontTx/>
              <a:buNone/>
            </a:pPr>
            <a:endParaRPr lang="en-US" altLang="en-US" sz="4000" dirty="0" smtClean="0"/>
          </a:p>
          <a:p>
            <a:pPr>
              <a:buNone/>
            </a:pPr>
            <a:r>
              <a:rPr lang="en-US" altLang="en-US" sz="3600" i="1" dirty="0"/>
              <a:t>Singular: </a:t>
            </a:r>
            <a:r>
              <a:rPr lang="en-US" altLang="en-US" sz="3600" i="1" dirty="0" smtClean="0"/>
              <a:t>  	</a:t>
            </a:r>
            <a:r>
              <a:rPr lang="en-US" altLang="en-US" sz="4000" dirty="0" err="1" smtClean="0"/>
              <a:t>Tu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perro</a:t>
            </a:r>
            <a:r>
              <a:rPr lang="en-US" altLang="en-US" sz="4000" dirty="0" smtClean="0"/>
              <a:t>. </a:t>
            </a:r>
            <a:r>
              <a:rPr lang="en-US" altLang="en-US" sz="4000" dirty="0" err="1" smtClean="0"/>
              <a:t>Tu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mascota</a:t>
            </a:r>
            <a:r>
              <a:rPr lang="en-US" altLang="en-US" sz="4000" dirty="0" smtClean="0"/>
              <a:t>.</a:t>
            </a:r>
          </a:p>
          <a:p>
            <a:pPr>
              <a:buNone/>
            </a:pPr>
            <a:r>
              <a:rPr lang="en-US" altLang="en-US" sz="3600" i="1" dirty="0"/>
              <a:t>Plural: </a:t>
            </a:r>
            <a:r>
              <a:rPr lang="en-US" altLang="en-US" sz="3600" i="1" dirty="0" smtClean="0"/>
              <a:t>     </a:t>
            </a:r>
            <a:r>
              <a:rPr lang="en-US" altLang="en-US" sz="4000" dirty="0" smtClean="0"/>
              <a:t>Tus </a:t>
            </a:r>
            <a:r>
              <a:rPr lang="en-US" altLang="en-US" sz="4000" dirty="0" err="1" smtClean="0"/>
              <a:t>perros</a:t>
            </a:r>
            <a:r>
              <a:rPr lang="en-US" altLang="en-US" sz="4000" dirty="0" smtClean="0"/>
              <a:t>. Tus </a:t>
            </a:r>
            <a:r>
              <a:rPr lang="en-US" altLang="en-US" sz="4000" dirty="0" err="1" smtClean="0"/>
              <a:t>mascotas</a:t>
            </a:r>
            <a:r>
              <a:rPr lang="en-US" altLang="en-US" sz="4000" dirty="0" smtClean="0"/>
              <a:t>.</a:t>
            </a:r>
          </a:p>
          <a:p>
            <a:pPr eaLnBrk="1" hangingPunct="1">
              <a:buFontTx/>
              <a:buNone/>
            </a:pPr>
            <a:endParaRPr lang="en-US" altLang="en-US" sz="4000" dirty="0" smtClean="0"/>
          </a:p>
          <a:p>
            <a:pPr algn="ctr" eaLnBrk="1" hangingPunct="1">
              <a:buFontTx/>
              <a:buNone/>
            </a:pPr>
            <a:r>
              <a:rPr lang="en-US" altLang="en-US" sz="3600" dirty="0" smtClean="0">
                <a:solidFill>
                  <a:srgbClr val="FF0000"/>
                </a:solidFill>
              </a:rPr>
              <a:t>Only number, not gender matters!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38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30300" y="-152400"/>
            <a:ext cx="6870700" cy="1066800"/>
          </a:xfrm>
        </p:spPr>
        <p:txBody>
          <a:bodyPr/>
          <a:lstStyle/>
          <a:p>
            <a:pPr algn="ctr" eaLnBrk="1" hangingPunct="1"/>
            <a:r>
              <a:rPr lang="en-US" altLang="en-US" sz="5000" b="1" dirty="0" smtClean="0">
                <a:solidFill>
                  <a:srgbClr val="0070C0"/>
                </a:solidFill>
              </a:rPr>
              <a:t>Las </a:t>
            </a:r>
            <a:r>
              <a:rPr lang="en-US" altLang="en-US" sz="5000" b="1" dirty="0" err="1" smtClean="0">
                <a:solidFill>
                  <a:srgbClr val="0070C0"/>
                </a:solidFill>
              </a:rPr>
              <a:t>formas</a:t>
            </a:r>
            <a:endParaRPr lang="en-US" altLang="en-US" dirty="0" smtClean="0">
              <a:solidFill>
                <a:srgbClr val="0070C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686800" cy="4648200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en-US" altLang="en-US" sz="3600" b="1" dirty="0" smtClean="0"/>
              <a:t>Su = his/her/your (singular)</a:t>
            </a:r>
          </a:p>
          <a:p>
            <a:pPr algn="ctr" eaLnBrk="1" hangingPunct="1">
              <a:buFontTx/>
              <a:buNone/>
            </a:pPr>
            <a:r>
              <a:rPr lang="en-US" altLang="en-US" sz="3600" b="1" dirty="0" err="1" smtClean="0"/>
              <a:t>Sus</a:t>
            </a:r>
            <a:r>
              <a:rPr lang="en-US" altLang="en-US" sz="3600" b="1" dirty="0" smtClean="0"/>
              <a:t> = his/her/your (plural)</a:t>
            </a:r>
            <a:endParaRPr lang="en-US" altLang="en-US" sz="3600" dirty="0" smtClean="0"/>
          </a:p>
          <a:p>
            <a:pPr eaLnBrk="1" hangingPunct="1">
              <a:buFontTx/>
              <a:buNone/>
            </a:pPr>
            <a:endParaRPr lang="en-US" altLang="en-US" sz="3600" dirty="0" smtClean="0"/>
          </a:p>
          <a:p>
            <a:pPr>
              <a:buNone/>
            </a:pPr>
            <a:r>
              <a:rPr lang="en-US" altLang="en-US" sz="3600" i="1" dirty="0" smtClean="0"/>
              <a:t>Singular:     </a:t>
            </a:r>
            <a:r>
              <a:rPr lang="en-US" altLang="en-US" sz="3600" dirty="0" smtClean="0"/>
              <a:t>Su </a:t>
            </a:r>
            <a:r>
              <a:rPr lang="en-US" altLang="en-US" sz="3600" dirty="0" err="1" smtClean="0"/>
              <a:t>apartamento</a:t>
            </a:r>
            <a:r>
              <a:rPr lang="en-US" altLang="en-US" sz="3600" dirty="0" smtClean="0"/>
              <a:t>. Su casa.</a:t>
            </a:r>
          </a:p>
          <a:p>
            <a:pPr>
              <a:buNone/>
            </a:pPr>
            <a:r>
              <a:rPr lang="en-US" altLang="en-US" sz="3600" i="1" dirty="0"/>
              <a:t>Plural: </a:t>
            </a:r>
            <a:r>
              <a:rPr lang="en-US" altLang="en-US" sz="3600" i="1" dirty="0" smtClean="0"/>
              <a:t>    </a:t>
            </a:r>
            <a:r>
              <a:rPr lang="en-US" altLang="en-US" sz="3600" dirty="0" err="1" smtClean="0"/>
              <a:t>Sus</a:t>
            </a:r>
            <a:r>
              <a:rPr lang="en-US" altLang="en-US" sz="3600" dirty="0" smtClean="0"/>
              <a:t> </a:t>
            </a:r>
            <a:r>
              <a:rPr lang="en-US" altLang="en-US" sz="3600" dirty="0" err="1" smtClean="0"/>
              <a:t>apartamentos</a:t>
            </a:r>
            <a:r>
              <a:rPr lang="en-US" altLang="en-US" sz="3600" dirty="0" smtClean="0"/>
              <a:t>. </a:t>
            </a:r>
            <a:r>
              <a:rPr lang="en-US" altLang="en-US" sz="3600" dirty="0" err="1" smtClean="0"/>
              <a:t>Sus</a:t>
            </a:r>
            <a:r>
              <a:rPr lang="en-US" altLang="en-US" sz="3600" dirty="0" smtClean="0"/>
              <a:t> casas.</a:t>
            </a:r>
          </a:p>
          <a:p>
            <a:pPr eaLnBrk="1" hangingPunct="1">
              <a:buFontTx/>
              <a:buNone/>
            </a:pPr>
            <a:endParaRPr lang="en-US" altLang="en-US" sz="3600" dirty="0" smtClean="0"/>
          </a:p>
          <a:p>
            <a:pPr algn="ctr" eaLnBrk="1" hangingPunct="1">
              <a:buFontTx/>
              <a:buNone/>
            </a:pPr>
            <a:r>
              <a:rPr lang="en-US" altLang="en-US" sz="3600" dirty="0" smtClean="0">
                <a:solidFill>
                  <a:srgbClr val="FF0000"/>
                </a:solidFill>
              </a:rPr>
              <a:t>Only number, not gender matters!</a:t>
            </a:r>
          </a:p>
        </p:txBody>
      </p:sp>
    </p:spTree>
    <p:extLst>
      <p:ext uri="{BB962C8B-B14F-4D97-AF65-F5344CB8AC3E}">
        <p14:creationId xmlns:p14="http://schemas.microsoft.com/office/powerpoint/2010/main" val="297527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6870700" cy="1066800"/>
          </a:xfrm>
        </p:spPr>
        <p:txBody>
          <a:bodyPr/>
          <a:lstStyle/>
          <a:p>
            <a:pPr algn="ctr" eaLnBrk="1" hangingPunct="1"/>
            <a:r>
              <a:rPr lang="en-US" altLang="en-US" sz="5000" b="1" dirty="0" smtClean="0">
                <a:solidFill>
                  <a:srgbClr val="0070C0"/>
                </a:solidFill>
              </a:rPr>
              <a:t>Las </a:t>
            </a:r>
            <a:r>
              <a:rPr lang="en-US" altLang="en-US" sz="5000" b="1" dirty="0" err="1" smtClean="0">
                <a:solidFill>
                  <a:srgbClr val="0070C0"/>
                </a:solidFill>
              </a:rPr>
              <a:t>formas</a:t>
            </a:r>
            <a:endParaRPr lang="en-US" altLang="en-US" dirty="0" smtClean="0">
              <a:solidFill>
                <a:srgbClr val="0070C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696200" cy="48006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4000" b="1" dirty="0" err="1" smtClean="0"/>
              <a:t>Nuestro</a:t>
            </a:r>
            <a:r>
              <a:rPr lang="en-US" altLang="en-US" sz="4000" b="1" dirty="0" smtClean="0"/>
              <a:t>/a = our </a:t>
            </a:r>
            <a:r>
              <a:rPr lang="en-US" altLang="en-US" sz="3200" i="1" dirty="0" smtClean="0"/>
              <a:t>(singular)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4000" b="1" dirty="0" err="1" smtClean="0"/>
              <a:t>Nuestros</a:t>
            </a:r>
            <a:r>
              <a:rPr lang="en-US" altLang="en-US" sz="4000" b="1" dirty="0" smtClean="0"/>
              <a:t>/as = our </a:t>
            </a:r>
            <a:r>
              <a:rPr lang="en-US" altLang="en-US" sz="3200" i="1" dirty="0" smtClean="0"/>
              <a:t>(plural)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4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4000" dirty="0" err="1" smtClean="0"/>
              <a:t>Nuestr</a:t>
            </a:r>
            <a:r>
              <a:rPr lang="en-US" altLang="en-US" sz="4000" u="sng" dirty="0" err="1" smtClean="0">
                <a:solidFill>
                  <a:srgbClr val="00B050"/>
                </a:solidFill>
              </a:rPr>
              <a:t>o</a:t>
            </a:r>
            <a:r>
              <a:rPr lang="en-US" altLang="en-US" sz="4000" dirty="0" smtClean="0"/>
              <a:t> prim</a:t>
            </a:r>
            <a:r>
              <a:rPr lang="en-US" altLang="en-US" sz="4000" u="sng" dirty="0" smtClean="0"/>
              <a:t>o</a:t>
            </a:r>
            <a:r>
              <a:rPr lang="en-US" altLang="en-US" sz="4000" dirty="0" smtClean="0"/>
              <a:t>. </a:t>
            </a:r>
            <a:r>
              <a:rPr lang="en-US" altLang="en-US" sz="4000" dirty="0" err="1" smtClean="0"/>
              <a:t>Nuestr</a:t>
            </a:r>
            <a:r>
              <a:rPr lang="en-US" altLang="en-US" sz="4000" u="sng" dirty="0" err="1" smtClean="0">
                <a:solidFill>
                  <a:srgbClr val="00B050"/>
                </a:solidFill>
              </a:rPr>
              <a:t>a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t</a:t>
            </a:r>
            <a:r>
              <a:rPr lang="en-US" altLang="ja-JP" sz="4000" dirty="0" err="1" smtClean="0"/>
              <a:t>í</a:t>
            </a:r>
            <a:r>
              <a:rPr lang="en-US" altLang="ja-JP" sz="4000" u="sng" dirty="0" err="1" smtClean="0">
                <a:solidFill>
                  <a:srgbClr val="00B050"/>
                </a:solidFill>
              </a:rPr>
              <a:t>a</a:t>
            </a:r>
            <a:r>
              <a:rPr lang="en-US" altLang="ja-JP" sz="4000" dirty="0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ja-JP" sz="4000" dirty="0" err="1" smtClean="0"/>
              <a:t>Nuestr</a:t>
            </a:r>
            <a:r>
              <a:rPr lang="en-US" altLang="ja-JP" sz="4000" u="sng" dirty="0" err="1" smtClean="0">
                <a:solidFill>
                  <a:srgbClr val="00B050"/>
                </a:solidFill>
              </a:rPr>
              <a:t>o</a:t>
            </a:r>
            <a:r>
              <a:rPr lang="en-US" altLang="ja-JP" sz="4000" dirty="0" err="1" smtClean="0"/>
              <a:t>s</a:t>
            </a:r>
            <a:r>
              <a:rPr lang="en-US" altLang="ja-JP" sz="4000" dirty="0" smtClean="0"/>
              <a:t> </a:t>
            </a:r>
            <a:r>
              <a:rPr lang="en-US" altLang="ja-JP" sz="4000" dirty="0" err="1" smtClean="0"/>
              <a:t>prim</a:t>
            </a:r>
            <a:r>
              <a:rPr lang="en-US" altLang="ja-JP" sz="4000" u="sng" dirty="0" err="1" smtClean="0"/>
              <a:t>o</a:t>
            </a:r>
            <a:r>
              <a:rPr lang="en-US" altLang="ja-JP" sz="4000" dirty="0" err="1" smtClean="0"/>
              <a:t>s</a:t>
            </a:r>
            <a:r>
              <a:rPr lang="en-US" altLang="ja-JP" sz="4000" dirty="0" smtClean="0"/>
              <a:t>. </a:t>
            </a:r>
            <a:r>
              <a:rPr lang="en-US" altLang="ja-JP" sz="4000" dirty="0" err="1" smtClean="0"/>
              <a:t>Nuestr</a:t>
            </a:r>
            <a:r>
              <a:rPr lang="en-US" altLang="ja-JP" sz="4000" u="sng" dirty="0" err="1" smtClean="0">
                <a:solidFill>
                  <a:srgbClr val="00B050"/>
                </a:solidFill>
              </a:rPr>
              <a:t>a</a:t>
            </a:r>
            <a:r>
              <a:rPr lang="en-US" altLang="ja-JP" sz="4000" dirty="0" err="1" smtClean="0"/>
              <a:t>s</a:t>
            </a:r>
            <a:r>
              <a:rPr lang="en-US" altLang="ja-JP" sz="4000" dirty="0" smtClean="0"/>
              <a:t> </a:t>
            </a:r>
            <a:r>
              <a:rPr lang="en-US" altLang="ja-JP" sz="4000" dirty="0" err="1" smtClean="0"/>
              <a:t>tí</a:t>
            </a:r>
            <a:r>
              <a:rPr lang="en-US" altLang="ja-JP" sz="4000" u="sng" dirty="0" err="1" smtClean="0">
                <a:solidFill>
                  <a:srgbClr val="00B050"/>
                </a:solidFill>
              </a:rPr>
              <a:t>a</a:t>
            </a:r>
            <a:r>
              <a:rPr lang="en-US" altLang="ja-JP" sz="4000" dirty="0" err="1" smtClean="0"/>
              <a:t>s</a:t>
            </a:r>
            <a:r>
              <a:rPr lang="en-US" altLang="ja-JP" sz="4000" dirty="0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4000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4000" b="1" dirty="0" smtClean="0">
                <a:solidFill>
                  <a:srgbClr val="00B050"/>
                </a:solidFill>
              </a:rPr>
              <a:t>*</a:t>
            </a:r>
            <a:r>
              <a:rPr lang="en-US" altLang="en-US" sz="4000" b="1" u="sng" dirty="0" smtClean="0">
                <a:solidFill>
                  <a:srgbClr val="00B050"/>
                </a:solidFill>
              </a:rPr>
              <a:t>Gender</a:t>
            </a:r>
            <a:r>
              <a:rPr lang="en-US" altLang="en-US" sz="4000" b="1" dirty="0" smtClean="0">
                <a:solidFill>
                  <a:srgbClr val="00B050"/>
                </a:solidFill>
              </a:rPr>
              <a:t> &amp; number matter!*</a:t>
            </a:r>
            <a:endParaRPr lang="en-US" altLang="en-US" sz="40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85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6870700" cy="1066800"/>
          </a:xfrm>
        </p:spPr>
        <p:txBody>
          <a:bodyPr/>
          <a:lstStyle/>
          <a:p>
            <a:pPr algn="ctr" eaLnBrk="1" hangingPunct="1"/>
            <a:r>
              <a:rPr lang="en-US" altLang="en-US" sz="5000" b="1" dirty="0" smtClean="0">
                <a:solidFill>
                  <a:srgbClr val="0070C0"/>
                </a:solidFill>
              </a:rPr>
              <a:t>Las </a:t>
            </a:r>
            <a:r>
              <a:rPr lang="en-US" altLang="en-US" sz="5000" b="1" dirty="0" err="1" smtClean="0">
                <a:solidFill>
                  <a:srgbClr val="0070C0"/>
                </a:solidFill>
              </a:rPr>
              <a:t>formas</a:t>
            </a:r>
            <a:endParaRPr lang="en-US" altLang="en-US" dirty="0" smtClean="0">
              <a:solidFill>
                <a:srgbClr val="0070C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87375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sz="4000" b="1" dirty="0" smtClean="0"/>
              <a:t>Su = their/your (singular)</a:t>
            </a:r>
          </a:p>
          <a:p>
            <a:pPr algn="ctr" eaLnBrk="1" hangingPunct="1">
              <a:buFontTx/>
              <a:buNone/>
            </a:pPr>
            <a:r>
              <a:rPr lang="en-US" altLang="en-US" sz="4000" b="1" dirty="0" err="1" smtClean="0"/>
              <a:t>Sus</a:t>
            </a:r>
            <a:r>
              <a:rPr lang="en-US" altLang="en-US" sz="4000" b="1" dirty="0" smtClean="0"/>
              <a:t> = their/your (plural)</a:t>
            </a:r>
            <a:endParaRPr lang="en-US" altLang="en-US" sz="4000" dirty="0" smtClean="0"/>
          </a:p>
          <a:p>
            <a:pPr eaLnBrk="1" hangingPunct="1">
              <a:buFontTx/>
              <a:buNone/>
            </a:pPr>
            <a:endParaRPr lang="en-US" altLang="en-US" sz="4000" dirty="0" smtClean="0"/>
          </a:p>
          <a:p>
            <a:pPr>
              <a:buNone/>
            </a:pPr>
            <a:r>
              <a:rPr lang="en-US" altLang="en-US" sz="3600" i="1" dirty="0"/>
              <a:t>Singular: </a:t>
            </a:r>
            <a:r>
              <a:rPr lang="en-US" altLang="en-US" sz="3600" i="1" dirty="0" smtClean="0"/>
              <a:t>  </a:t>
            </a:r>
            <a:r>
              <a:rPr lang="en-US" altLang="en-US" sz="4000" dirty="0" smtClean="0"/>
              <a:t>Su </a:t>
            </a:r>
            <a:r>
              <a:rPr lang="en-US" altLang="en-US" sz="4000" dirty="0" err="1" smtClean="0"/>
              <a:t>abuelo</a:t>
            </a:r>
            <a:r>
              <a:rPr lang="en-US" altLang="en-US" sz="4000" dirty="0" smtClean="0"/>
              <a:t>. Su </a:t>
            </a:r>
            <a:r>
              <a:rPr lang="en-US" altLang="en-US" sz="4000" dirty="0" err="1" smtClean="0"/>
              <a:t>madre</a:t>
            </a:r>
            <a:r>
              <a:rPr lang="en-US" altLang="en-US" sz="4000" dirty="0" smtClean="0"/>
              <a:t>.</a:t>
            </a:r>
          </a:p>
          <a:p>
            <a:pPr>
              <a:buNone/>
            </a:pPr>
            <a:r>
              <a:rPr lang="en-US" altLang="en-US" sz="3600" i="1" dirty="0" smtClean="0"/>
              <a:t>Plural:    </a:t>
            </a:r>
            <a:r>
              <a:rPr lang="en-US" altLang="en-US" sz="4000" dirty="0" err="1" smtClean="0"/>
              <a:t>Sus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abuelos</a:t>
            </a:r>
            <a:r>
              <a:rPr lang="en-US" altLang="en-US" sz="4000" dirty="0" smtClean="0"/>
              <a:t>. </a:t>
            </a:r>
            <a:r>
              <a:rPr lang="en-US" altLang="en-US" sz="4000" dirty="0" err="1" smtClean="0"/>
              <a:t>Sus</a:t>
            </a:r>
            <a:r>
              <a:rPr lang="en-US" altLang="en-US" sz="4000" dirty="0" smtClean="0"/>
              <a:t> </a:t>
            </a:r>
            <a:r>
              <a:rPr lang="en-US" altLang="en-US" sz="4000" dirty="0" err="1" smtClean="0"/>
              <a:t>madres</a:t>
            </a:r>
            <a:r>
              <a:rPr lang="en-US" altLang="en-US" sz="4000" dirty="0" smtClean="0"/>
              <a:t>.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9105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smtClean="0"/>
              <a:t> REPASO DE LOS ADJETIVOS POSESIVOS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6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1529</TotalTime>
  <Words>305</Words>
  <Application>Microsoft Office PowerPoint</Application>
  <PresentationFormat>On-screen Show (4:3)</PresentationFormat>
  <Paragraphs>73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Me llamo ________________ Clase 802 La fecha es el 18 de septiembre del 2017</vt:lpstr>
      <vt:lpstr>Adjetivos posesivos</vt:lpstr>
      <vt:lpstr>Las formas</vt:lpstr>
      <vt:lpstr>Las formas</vt:lpstr>
      <vt:lpstr>Las formas</vt:lpstr>
      <vt:lpstr>Las formas</vt:lpstr>
      <vt:lpstr>Las formas</vt:lpstr>
      <vt:lpstr>Tarea # 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 Clase 801 La fecha es el 21 de septiembre del 2015</dc:title>
  <dc:creator>Helen Zumaeta</dc:creator>
  <cp:lastModifiedBy>Helen Zumaeta</cp:lastModifiedBy>
  <cp:revision>19</cp:revision>
  <dcterms:created xsi:type="dcterms:W3CDTF">2015-09-21T02:12:21Z</dcterms:created>
  <dcterms:modified xsi:type="dcterms:W3CDTF">2017-09-18T19:28:15Z</dcterms:modified>
</cp:coreProperties>
</file>